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7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5A"/>
    <a:srgbClr val="D8AF5E"/>
    <a:srgbClr val="F6C798"/>
    <a:srgbClr val="FF0505"/>
    <a:srgbClr val="B40000"/>
    <a:srgbClr val="F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13F1-464E-47A6-94DB-B697BA833F47}" type="datetimeFigureOut">
              <a:rPr lang="cs-CZ" smtClean="0"/>
              <a:pPr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2FCB-7A7F-4934-9ADF-F4901E6CAF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ps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87824" y="548680"/>
            <a:ext cx="3044632" cy="3024334"/>
          </a:xfrm>
          <a:prstGeom prst="ellipse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</a:t>
            </a:r>
            <a:r>
              <a:rPr lang="cs-CZ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cs-CZ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Pardubice</a:t>
            </a:r>
            <a:endParaRPr lang="cs-CZ" sz="54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332584"/>
            <a:ext cx="6336704" cy="17526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ln w="1905"/>
                <a:solidFill>
                  <a:srgbClr val="DCDC5A"/>
                </a:solidFill>
              </a:rPr>
              <a:t>Something</a:t>
            </a:r>
            <a:r>
              <a:rPr lang="cs-CZ" sz="2800" b="1" dirty="0" smtClean="0">
                <a:ln w="1905"/>
                <a:solidFill>
                  <a:srgbClr val="DCDC5A"/>
                </a:solidFill>
              </a:rPr>
              <a:t> </a:t>
            </a:r>
            <a:r>
              <a:rPr lang="cs-CZ" sz="2800" b="1" dirty="0" err="1" smtClean="0">
                <a:ln w="1905"/>
                <a:solidFill>
                  <a:srgbClr val="DCDC5A"/>
                </a:solidFill>
              </a:rPr>
              <a:t>about</a:t>
            </a:r>
            <a:r>
              <a:rPr lang="cs-CZ" sz="2800" b="1" dirty="0" smtClean="0">
                <a:ln w="1905"/>
                <a:solidFill>
                  <a:srgbClr val="DCDC5A"/>
                </a:solidFill>
              </a:rPr>
              <a:t> </a:t>
            </a:r>
            <a:r>
              <a:rPr lang="cs-CZ" sz="2800" b="1" dirty="0" err="1" smtClean="0">
                <a:ln w="1905"/>
                <a:solidFill>
                  <a:srgbClr val="DCDC5A"/>
                </a:solidFill>
              </a:rPr>
              <a:t>our</a:t>
            </a:r>
            <a:r>
              <a:rPr lang="cs-CZ" sz="2800" b="1" dirty="0" smtClean="0">
                <a:ln w="1905"/>
                <a:solidFill>
                  <a:srgbClr val="DCDC5A"/>
                </a:solidFill>
              </a:rPr>
              <a:t> </a:t>
            </a:r>
            <a:r>
              <a:rPr lang="cs-CZ" sz="2800" b="1" dirty="0" err="1" smtClean="0">
                <a:ln w="1905"/>
                <a:solidFill>
                  <a:srgbClr val="DCDC5A"/>
                </a:solidFill>
              </a:rPr>
              <a:t>school</a:t>
            </a:r>
            <a:endParaRPr lang="cs-CZ" sz="2800" b="1" dirty="0">
              <a:ln w="1905"/>
              <a:solidFill>
                <a:srgbClr val="DCDC5A"/>
              </a:solidFill>
            </a:endParaRPr>
          </a:p>
        </p:txBody>
      </p:sp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33664"/>
            <a:ext cx="3765781" cy="25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DCDC5A"/>
                </a:solidFill>
              </a:rPr>
              <a:t>To </a:t>
            </a:r>
            <a:r>
              <a:rPr lang="cs-CZ" sz="2800" dirty="0" err="1" smtClean="0">
                <a:solidFill>
                  <a:srgbClr val="DCDC5A"/>
                </a:solidFill>
              </a:rPr>
              <a:t>get</a:t>
            </a:r>
            <a:r>
              <a:rPr lang="cs-CZ" sz="2800" dirty="0" smtClean="0">
                <a:solidFill>
                  <a:srgbClr val="DCDC5A"/>
                </a:solidFill>
              </a:rPr>
              <a:t> more </a:t>
            </a:r>
            <a:r>
              <a:rPr lang="cs-CZ" sz="2800" dirty="0" err="1" smtClean="0">
                <a:solidFill>
                  <a:srgbClr val="DCDC5A"/>
                </a:solidFill>
              </a:rPr>
              <a:t>information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about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our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school</a:t>
            </a:r>
            <a:r>
              <a:rPr lang="cs-CZ" sz="2800" dirty="0" smtClean="0">
                <a:solidFill>
                  <a:srgbClr val="DCDC5A"/>
                </a:solidFill>
              </a:rPr>
              <a:t> and </a:t>
            </a:r>
            <a:r>
              <a:rPr lang="cs-CZ" sz="2800" dirty="0" err="1" smtClean="0">
                <a:solidFill>
                  <a:srgbClr val="DCDC5A"/>
                </a:solidFill>
              </a:rPr>
              <a:t>activities</a:t>
            </a:r>
            <a:r>
              <a:rPr lang="cs-CZ" sz="2800" dirty="0" smtClean="0">
                <a:solidFill>
                  <a:srgbClr val="DCDC5A"/>
                </a:solidFill>
              </a:rPr>
              <a:t>, go on </a:t>
            </a:r>
            <a:r>
              <a:rPr lang="cs-CZ" sz="2800" dirty="0" err="1" smtClean="0">
                <a:solidFill>
                  <a:srgbClr val="DCDC5A"/>
                </a:solidFill>
              </a:rPr>
              <a:t>our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website</a:t>
            </a:r>
            <a:r>
              <a:rPr lang="cs-CZ" sz="2800" dirty="0" smtClean="0">
                <a:solidFill>
                  <a:srgbClr val="DCDC5A"/>
                </a:solidFill>
              </a:rPr>
              <a:t>: www.</a:t>
            </a:r>
            <a:r>
              <a:rPr lang="cs-CZ" sz="2800" dirty="0" err="1" smtClean="0">
                <a:solidFill>
                  <a:srgbClr val="DCDC5A"/>
                </a:solidFill>
              </a:rPr>
              <a:t>spse.cz</a:t>
            </a:r>
            <a:endParaRPr lang="cs-CZ" sz="2800" dirty="0">
              <a:solidFill>
                <a:srgbClr val="DCDC5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840" y="2132856"/>
            <a:ext cx="3044632" cy="3024334"/>
          </a:xfrm>
          <a:prstGeom prst="ellipse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coolSlant"/>
            <a:bevelB prst="softRound"/>
          </a:sp3d>
        </p:spPr>
      </p:pic>
      <p:sp>
        <p:nvSpPr>
          <p:cNvPr id="7" name="Obdélník 6"/>
          <p:cNvSpPr/>
          <p:nvPr/>
        </p:nvSpPr>
        <p:spPr>
          <a:xfrm>
            <a:off x="2483768" y="55892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DCDC5A"/>
                </a:solidFill>
              </a:rPr>
              <a:t>Now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it</a:t>
            </a:r>
            <a:r>
              <a:rPr lang="en-US" sz="2400" dirty="0" smtClean="0">
                <a:solidFill>
                  <a:srgbClr val="DCDC5A"/>
                </a:solidFill>
              </a:rPr>
              <a:t>’s time for your questions </a:t>
            </a:r>
            <a:r>
              <a:rPr lang="cs-CZ" sz="2400" dirty="0" smtClean="0">
                <a:solidFill>
                  <a:srgbClr val="DCDC5A"/>
                </a:solidFill>
                <a:sym typeface="Wingdings" pitchFamily="2" charset="2"/>
              </a:rPr>
              <a:t></a:t>
            </a:r>
            <a:endParaRPr lang="cs-CZ" sz="2400" dirty="0">
              <a:solidFill>
                <a:srgbClr val="DCDC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0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Our</a:t>
            </a:r>
            <a:r>
              <a:rPr lang="cs-CZ" sz="60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60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School</a:t>
            </a:r>
            <a:endParaRPr lang="cs-CZ" sz="60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DCDC5A"/>
                </a:solidFill>
              </a:rPr>
              <a:t>Our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school</a:t>
            </a:r>
            <a:r>
              <a:rPr lang="cs-CZ" dirty="0" smtClean="0">
                <a:solidFill>
                  <a:srgbClr val="DCDC5A"/>
                </a:solidFill>
              </a:rPr>
              <a:t> is </a:t>
            </a:r>
            <a:r>
              <a:rPr lang="cs-CZ" dirty="0" err="1" smtClean="0">
                <a:solidFill>
                  <a:srgbClr val="DCDC5A"/>
                </a:solidFill>
              </a:rPr>
              <a:t>located</a:t>
            </a:r>
            <a:r>
              <a:rPr lang="cs-CZ" dirty="0" smtClean="0">
                <a:solidFill>
                  <a:srgbClr val="DCDC5A"/>
                </a:solidFill>
              </a:rPr>
              <a:t> in </a:t>
            </a:r>
            <a:r>
              <a:rPr lang="cs-CZ" dirty="0" err="1" smtClean="0">
                <a:solidFill>
                  <a:srgbClr val="DCDC5A"/>
                </a:solidFill>
              </a:rPr>
              <a:t>the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Eastern</a:t>
            </a:r>
            <a:r>
              <a:rPr lang="cs-CZ" dirty="0" smtClean="0">
                <a:solidFill>
                  <a:srgbClr val="DCDC5A"/>
                </a:solidFill>
              </a:rPr>
              <a:t> Bohemia in Pardubice, 60km far </a:t>
            </a:r>
            <a:r>
              <a:rPr lang="cs-CZ" dirty="0" err="1" smtClean="0">
                <a:solidFill>
                  <a:srgbClr val="DCDC5A"/>
                </a:solidFill>
              </a:rPr>
              <a:t>from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Prague</a:t>
            </a:r>
            <a:endParaRPr lang="cs-CZ" dirty="0">
              <a:solidFill>
                <a:srgbClr val="DCDC5A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pic>
        <p:nvPicPr>
          <p:cNvPr id="6" name="Zástupný symbol pro obsah 8"/>
          <p:cNvPicPr>
            <a:picLocks/>
          </p:cNvPicPr>
          <p:nvPr/>
        </p:nvPicPr>
        <p:blipFill>
          <a:blip r:embed="rId2" cstate="print"/>
          <a:srcRect l="36247" t="35986" r="23802" b="2768"/>
          <a:stretch>
            <a:fillRect/>
          </a:stretch>
        </p:blipFill>
        <p:spPr bwMode="auto">
          <a:xfrm>
            <a:off x="4427984" y="1556792"/>
            <a:ext cx="41764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827" t="37388" r="14355" b="13914"/>
          <a:stretch>
            <a:fillRect/>
          </a:stretch>
        </p:blipFill>
        <p:spPr bwMode="auto">
          <a:xfrm>
            <a:off x="395536" y="3429000"/>
            <a:ext cx="48201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8103101" y="44624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Our</a:t>
            </a:r>
            <a:r>
              <a:rPr lang="cs-CZ" sz="1400" dirty="0" smtClean="0"/>
              <a:t> </a:t>
            </a:r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School</a:t>
            </a:r>
            <a:endParaRPr lang="cs-CZ" sz="1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4464495" cy="4587422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school</a:t>
            </a:r>
            <a:r>
              <a:rPr lang="cs-CZ" sz="2000" dirty="0" smtClean="0">
                <a:solidFill>
                  <a:srgbClr val="DCDC5A"/>
                </a:solidFill>
              </a:rPr>
              <a:t> is 61 </a:t>
            </a:r>
            <a:r>
              <a:rPr lang="cs-CZ" sz="2000" dirty="0" err="1" smtClean="0">
                <a:solidFill>
                  <a:srgbClr val="DCDC5A"/>
                </a:solidFill>
              </a:rPr>
              <a:t>years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old</a:t>
            </a:r>
            <a:r>
              <a:rPr lang="cs-CZ" sz="2000" dirty="0" smtClean="0">
                <a:solidFill>
                  <a:srgbClr val="DCDC5A"/>
                </a:solidFill>
              </a:rPr>
              <a:t>. </a:t>
            </a:r>
            <a:r>
              <a:rPr lang="cs-CZ" sz="2000" dirty="0" err="1" smtClean="0">
                <a:solidFill>
                  <a:srgbClr val="DCDC5A"/>
                </a:solidFill>
              </a:rPr>
              <a:t>Its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old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looking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building</a:t>
            </a:r>
            <a:r>
              <a:rPr lang="cs-CZ" sz="2000" dirty="0" smtClean="0">
                <a:solidFill>
                  <a:srgbClr val="DCDC5A"/>
                </a:solidFill>
              </a:rPr>
              <a:t> is </a:t>
            </a:r>
            <a:r>
              <a:rPr lang="cs-CZ" sz="2000" dirty="0" err="1" smtClean="0">
                <a:solidFill>
                  <a:srgbClr val="DCDC5A"/>
                </a:solidFill>
              </a:rPr>
              <a:t>historic</a:t>
            </a:r>
            <a:r>
              <a:rPr lang="cs-CZ" sz="2000" dirty="0" smtClean="0">
                <a:solidFill>
                  <a:srgbClr val="DCDC5A"/>
                </a:solidFill>
              </a:rPr>
              <a:t>  and  </a:t>
            </a:r>
            <a:r>
              <a:rPr lang="cs-CZ" sz="2000" dirty="0" err="1" smtClean="0">
                <a:solidFill>
                  <a:srgbClr val="DCDC5A"/>
                </a:solidFill>
              </a:rPr>
              <a:t>listed</a:t>
            </a:r>
            <a:r>
              <a:rPr lang="cs-CZ" sz="2000" dirty="0" smtClean="0">
                <a:solidFill>
                  <a:srgbClr val="DCDC5A"/>
                </a:solidFill>
              </a:rPr>
              <a:t>. </a:t>
            </a:r>
            <a:r>
              <a:rPr lang="cs-CZ" sz="2000" dirty="0" err="1" smtClean="0">
                <a:solidFill>
                  <a:srgbClr val="DCDC5A"/>
                </a:solidFill>
              </a:rPr>
              <a:t>It</a:t>
            </a:r>
            <a:r>
              <a:rPr lang="cs-CZ" sz="2000" dirty="0" smtClean="0">
                <a:solidFill>
                  <a:srgbClr val="DCDC5A"/>
                </a:solidFill>
              </a:rPr>
              <a:t> is </a:t>
            </a:r>
            <a:r>
              <a:rPr lang="cs-CZ" sz="2000" dirty="0" err="1" smtClean="0">
                <a:solidFill>
                  <a:srgbClr val="DCDC5A"/>
                </a:solidFill>
              </a:rPr>
              <a:t>located</a:t>
            </a:r>
            <a:r>
              <a:rPr lang="cs-CZ" sz="2000" dirty="0" smtClean="0">
                <a:solidFill>
                  <a:srgbClr val="DCDC5A"/>
                </a:solidFill>
              </a:rPr>
              <a:t> in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center </a:t>
            </a:r>
            <a:r>
              <a:rPr lang="cs-CZ" sz="2000" dirty="0" err="1" smtClean="0">
                <a:solidFill>
                  <a:srgbClr val="DCDC5A"/>
                </a:solidFill>
              </a:rPr>
              <a:t>of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city.</a:t>
            </a:r>
          </a:p>
          <a:p>
            <a:r>
              <a:rPr lang="en-US" sz="2000" dirty="0" smtClean="0">
                <a:solidFill>
                  <a:srgbClr val="DCDC5A"/>
                </a:solidFill>
              </a:rPr>
              <a:t>The school </a:t>
            </a:r>
            <a:r>
              <a:rPr lang="cs-CZ" sz="2000" dirty="0" smtClean="0">
                <a:solidFill>
                  <a:srgbClr val="DCDC5A"/>
                </a:solidFill>
              </a:rPr>
              <a:t> is 3-</a:t>
            </a:r>
            <a:r>
              <a:rPr lang="cs-CZ" sz="2000" dirty="0" err="1" smtClean="0">
                <a:solidFill>
                  <a:srgbClr val="DCDC5A"/>
                </a:solidFill>
              </a:rPr>
              <a:t>storey</a:t>
            </a:r>
            <a:r>
              <a:rPr lang="cs-CZ" sz="2000" dirty="0" smtClean="0">
                <a:solidFill>
                  <a:srgbClr val="DCDC5A"/>
                </a:solidFill>
              </a:rPr>
              <a:t> house  </a:t>
            </a:r>
            <a:r>
              <a:rPr lang="cs-CZ" sz="2000" dirty="0" err="1" smtClean="0">
                <a:solidFill>
                  <a:srgbClr val="DCDC5A"/>
                </a:solidFill>
              </a:rPr>
              <a:t>with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two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parts</a:t>
            </a:r>
            <a:r>
              <a:rPr lang="cs-CZ" sz="2000" dirty="0" smtClean="0">
                <a:solidFill>
                  <a:srgbClr val="DCDC5A"/>
                </a:solidFill>
              </a:rPr>
              <a:t> –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old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and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new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one</a:t>
            </a:r>
            <a:r>
              <a:rPr lang="cs-CZ" sz="2000" dirty="0" smtClean="0">
                <a:solidFill>
                  <a:srgbClr val="DCDC5A"/>
                </a:solidFill>
              </a:rPr>
              <a:t>.</a:t>
            </a:r>
            <a:endParaRPr lang="cs-CZ" sz="2000" dirty="0" smtClean="0">
              <a:solidFill>
                <a:srgbClr val="DCDC5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8103101" y="44624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Our</a:t>
            </a:r>
            <a:r>
              <a:rPr lang="cs-CZ" sz="1400" dirty="0" smtClean="0"/>
              <a:t> </a:t>
            </a:r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School</a:t>
            </a: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888432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854202" cy="25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/>
          <p:cNvSpPr/>
          <p:nvPr/>
        </p:nvSpPr>
        <p:spPr>
          <a:xfrm>
            <a:off x="4499992" y="3573016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DCDC5A"/>
                </a:solidFill>
              </a:rPr>
              <a:t>In the new section there </a:t>
            </a:r>
            <a:r>
              <a:rPr lang="cs-CZ" sz="2000" dirty="0" smtClean="0">
                <a:solidFill>
                  <a:srgbClr val="DCDC5A"/>
                </a:solidFill>
              </a:rPr>
              <a:t> is  a  </a:t>
            </a:r>
            <a:r>
              <a:rPr lang="en-US" sz="2000" dirty="0" smtClean="0">
                <a:solidFill>
                  <a:srgbClr val="DCDC5A"/>
                </a:solidFill>
              </a:rPr>
              <a:t> computational center with specialized computer classrooms </a:t>
            </a:r>
            <a:r>
              <a:rPr lang="cs-CZ" sz="2000" dirty="0" smtClean="0">
                <a:solidFill>
                  <a:srgbClr val="DCDC5A"/>
                </a:solidFill>
              </a:rPr>
              <a:t> and  </a:t>
            </a:r>
            <a:r>
              <a:rPr lang="cs-CZ" sz="2000" dirty="0" err="1" smtClean="0">
                <a:solidFill>
                  <a:srgbClr val="DCDC5A"/>
                </a:solidFill>
              </a:rPr>
              <a:t>an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information</a:t>
            </a:r>
            <a:r>
              <a:rPr lang="cs-CZ" sz="2000" dirty="0" smtClean="0">
                <a:solidFill>
                  <a:srgbClr val="DCDC5A"/>
                </a:solidFill>
              </a:rPr>
              <a:t> center  </a:t>
            </a:r>
            <a:r>
              <a:rPr lang="cs-CZ" sz="2000" dirty="0" err="1" smtClean="0">
                <a:solidFill>
                  <a:srgbClr val="DCDC5A"/>
                </a:solidFill>
              </a:rPr>
              <a:t>also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equiped</a:t>
            </a:r>
            <a:r>
              <a:rPr lang="cs-CZ" sz="2000" dirty="0" smtClean="0">
                <a:solidFill>
                  <a:srgbClr val="DCDC5A"/>
                </a:solidFill>
              </a:rPr>
              <a:t>  </a:t>
            </a:r>
            <a:r>
              <a:rPr lang="cs-CZ" sz="2000" dirty="0" err="1" smtClean="0">
                <a:solidFill>
                  <a:srgbClr val="DCDC5A"/>
                </a:solidFill>
              </a:rPr>
              <a:t>with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PCs</a:t>
            </a:r>
            <a:r>
              <a:rPr lang="cs-CZ" sz="2000" dirty="0" smtClean="0">
                <a:solidFill>
                  <a:srgbClr val="DCDC5A"/>
                </a:solidFill>
              </a:rPr>
              <a:t>  and </a:t>
            </a:r>
            <a:r>
              <a:rPr lang="cs-CZ" sz="2000" dirty="0" err="1" smtClean="0">
                <a:solidFill>
                  <a:srgbClr val="DCDC5A"/>
                </a:solidFill>
              </a:rPr>
              <a:t>used</a:t>
            </a:r>
            <a:r>
              <a:rPr lang="cs-CZ" sz="2000" dirty="0" smtClean="0">
                <a:solidFill>
                  <a:srgbClr val="DCDC5A"/>
                </a:solidFill>
              </a:rPr>
              <a:t> by </a:t>
            </a:r>
            <a:r>
              <a:rPr lang="cs-CZ" sz="2000" dirty="0" err="1" smtClean="0">
                <a:solidFill>
                  <a:srgbClr val="DCDC5A"/>
                </a:solidFill>
              </a:rPr>
              <a:t>students</a:t>
            </a:r>
            <a:r>
              <a:rPr lang="cs-CZ" sz="2000" dirty="0" smtClean="0">
                <a:solidFill>
                  <a:srgbClr val="DCDC5A"/>
                </a:solidFill>
              </a:rPr>
              <a:t> in </a:t>
            </a:r>
            <a:r>
              <a:rPr lang="cs-CZ" sz="2000" dirty="0" err="1" smtClean="0">
                <a:solidFill>
                  <a:srgbClr val="DCDC5A"/>
                </a:solidFill>
              </a:rPr>
              <a:t>their</a:t>
            </a:r>
            <a:r>
              <a:rPr lang="cs-CZ" sz="2000" dirty="0" smtClean="0">
                <a:solidFill>
                  <a:srgbClr val="DCDC5A"/>
                </a:solidFill>
              </a:rPr>
              <a:t> free </a:t>
            </a:r>
            <a:r>
              <a:rPr lang="cs-CZ" sz="2000" dirty="0" err="1" smtClean="0">
                <a:solidFill>
                  <a:srgbClr val="DCDC5A"/>
                </a:solidFill>
              </a:rPr>
              <a:t>time</a:t>
            </a:r>
            <a:r>
              <a:rPr lang="cs-CZ" sz="2000" dirty="0" smtClean="0">
                <a:solidFill>
                  <a:srgbClr val="DCDC5A"/>
                </a:solidFill>
              </a:rPr>
              <a:t>.  </a:t>
            </a:r>
            <a:r>
              <a:rPr lang="cs-CZ" sz="2000" dirty="0" err="1" smtClean="0">
                <a:solidFill>
                  <a:srgbClr val="DCDC5A"/>
                </a:solidFill>
              </a:rPr>
              <a:t>One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en-US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hall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of</a:t>
            </a:r>
            <a:r>
              <a:rPr lang="cs-CZ" sz="2000" dirty="0" smtClean="0">
                <a:solidFill>
                  <a:srgbClr val="DCDC5A"/>
                </a:solidFill>
              </a:rPr>
              <a:t> 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center </a:t>
            </a:r>
            <a:r>
              <a:rPr lang="en-US" sz="2000" dirty="0" smtClean="0">
                <a:solidFill>
                  <a:srgbClr val="DCDC5A"/>
                </a:solidFill>
              </a:rPr>
              <a:t>serve</a:t>
            </a:r>
            <a:r>
              <a:rPr lang="cs-CZ" sz="2000" dirty="0" smtClean="0">
                <a:solidFill>
                  <a:srgbClr val="DCDC5A"/>
                </a:solidFill>
              </a:rPr>
              <a:t>s </a:t>
            </a:r>
            <a:r>
              <a:rPr lang="cs-CZ" sz="2000" dirty="0" err="1" smtClean="0">
                <a:solidFill>
                  <a:srgbClr val="DCDC5A"/>
                </a:solidFill>
              </a:rPr>
              <a:t>for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en-US" sz="2000" dirty="0" smtClean="0">
                <a:solidFill>
                  <a:srgbClr val="DCDC5A"/>
                </a:solidFill>
              </a:rPr>
              <a:t> public where people </a:t>
            </a:r>
            <a:r>
              <a:rPr lang="cs-CZ" sz="2000" dirty="0" err="1" smtClean="0">
                <a:solidFill>
                  <a:srgbClr val="DCDC5A"/>
                </a:solidFill>
              </a:rPr>
              <a:t>can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cs-CZ" sz="2000" dirty="0" err="1" smtClean="0">
                <a:solidFill>
                  <a:srgbClr val="DCDC5A"/>
                </a:solidFill>
              </a:rPr>
              <a:t>search</a:t>
            </a:r>
            <a:r>
              <a:rPr lang="cs-CZ" sz="2000" dirty="0" smtClean="0">
                <a:solidFill>
                  <a:srgbClr val="DCDC5A"/>
                </a:solidFill>
              </a:rPr>
              <a:t> on </a:t>
            </a:r>
            <a:r>
              <a:rPr lang="cs-CZ" sz="2000" dirty="0" err="1" smtClean="0">
                <a:solidFill>
                  <a:srgbClr val="DCDC5A"/>
                </a:solidFill>
              </a:rPr>
              <a:t>the</a:t>
            </a:r>
            <a:r>
              <a:rPr lang="cs-CZ" sz="2000" dirty="0" smtClean="0">
                <a:solidFill>
                  <a:srgbClr val="DCDC5A"/>
                </a:solidFill>
              </a:rPr>
              <a:t> </a:t>
            </a:r>
            <a:r>
              <a:rPr lang="en-US" sz="2000" dirty="0" smtClean="0">
                <a:solidFill>
                  <a:srgbClr val="DCDC5A"/>
                </a:solidFill>
              </a:rPr>
              <a:t>internet</a:t>
            </a:r>
            <a:r>
              <a:rPr lang="cs-CZ" sz="2000" dirty="0" smtClean="0">
                <a:solidFill>
                  <a:srgbClr val="DCDC5A"/>
                </a:solidFill>
              </a:rPr>
              <a:t>.</a:t>
            </a:r>
            <a:r>
              <a:rPr lang="en-US" sz="2000" dirty="0" smtClean="0">
                <a:solidFill>
                  <a:srgbClr val="DCDC5A"/>
                </a:solidFill>
              </a:rPr>
              <a:t>. </a:t>
            </a:r>
            <a:endParaRPr lang="cs-CZ" dirty="0" smtClean="0">
              <a:solidFill>
                <a:srgbClr val="DCDC5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l"/>
            <a:r>
              <a:rPr lang="cs-CZ" sz="60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Final</a:t>
            </a:r>
            <a:r>
              <a:rPr lang="cs-CZ" dirty="0" smtClean="0"/>
              <a:t> </a:t>
            </a:r>
            <a:r>
              <a:rPr lang="cs-CZ" sz="60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projects</a:t>
            </a:r>
            <a:endParaRPr lang="cs-CZ" sz="60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buFont typeface="Times New Roman" pitchFamily="18" charset="0"/>
              <a:buChar char="−"/>
            </a:pPr>
            <a:r>
              <a:rPr lang="cs-CZ" sz="2200" dirty="0" err="1" smtClean="0">
                <a:solidFill>
                  <a:srgbClr val="DCDC5A"/>
                </a:solidFill>
              </a:rPr>
              <a:t>The</a:t>
            </a:r>
            <a:r>
              <a:rPr lang="cs-CZ" sz="2200" dirty="0" smtClean="0">
                <a:solidFill>
                  <a:srgbClr val="DCDC5A"/>
                </a:solidFill>
              </a:rPr>
              <a:t> part </a:t>
            </a:r>
            <a:r>
              <a:rPr lang="cs-CZ" sz="2200" dirty="0" err="1" smtClean="0">
                <a:solidFill>
                  <a:srgbClr val="DCDC5A"/>
                </a:solidFill>
              </a:rPr>
              <a:t>of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err="1" smtClean="0">
                <a:solidFill>
                  <a:srgbClr val="DCDC5A"/>
                </a:solidFill>
              </a:rPr>
              <a:t>Leaving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err="1" smtClean="0">
                <a:solidFill>
                  <a:srgbClr val="DCDC5A"/>
                </a:solidFill>
              </a:rPr>
              <a:t>School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err="1" smtClean="0">
                <a:solidFill>
                  <a:srgbClr val="DCDC5A"/>
                </a:solidFill>
              </a:rPr>
              <a:t>Exam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err="1" smtClean="0">
                <a:solidFill>
                  <a:srgbClr val="DCDC5A"/>
                </a:solidFill>
              </a:rPr>
              <a:t>is</a:t>
            </a:r>
            <a:r>
              <a:rPr lang="cs-CZ" sz="2200" dirty="0" smtClean="0">
                <a:solidFill>
                  <a:srgbClr val="DCDC5A"/>
                </a:solidFill>
              </a:rPr>
              <a:t> a </a:t>
            </a:r>
            <a:r>
              <a:rPr lang="cs-CZ" sz="2200" dirty="0" err="1" smtClean="0">
                <a:solidFill>
                  <a:srgbClr val="DCDC5A"/>
                </a:solidFill>
              </a:rPr>
              <a:t>final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err="1" smtClean="0">
                <a:solidFill>
                  <a:srgbClr val="DCDC5A"/>
                </a:solidFill>
              </a:rPr>
              <a:t>project</a:t>
            </a:r>
            <a:r>
              <a:rPr lang="en-US" sz="2200" dirty="0" smtClean="0">
                <a:solidFill>
                  <a:srgbClr val="DCDC5A"/>
                </a:solidFill>
              </a:rPr>
              <a:t> </a:t>
            </a:r>
            <a:endParaRPr lang="cs-CZ" sz="2200" dirty="0" smtClean="0">
              <a:solidFill>
                <a:srgbClr val="DCDC5A"/>
              </a:solidFill>
            </a:endParaRPr>
          </a:p>
          <a:p>
            <a:pPr indent="-457200">
              <a:buFont typeface="Times New Roman" pitchFamily="18" charset="0"/>
              <a:buChar char="−"/>
            </a:pPr>
            <a:r>
              <a:rPr lang="en-US" sz="2200" dirty="0" smtClean="0">
                <a:solidFill>
                  <a:srgbClr val="DCDC5A"/>
                </a:solidFill>
              </a:rPr>
              <a:t>Students </a:t>
            </a:r>
            <a:r>
              <a:rPr lang="en-US" sz="2200" dirty="0" smtClean="0">
                <a:solidFill>
                  <a:srgbClr val="DCDC5A"/>
                </a:solidFill>
              </a:rPr>
              <a:t>have to </a:t>
            </a:r>
            <a:r>
              <a:rPr lang="en-US" sz="2200" dirty="0" smtClean="0">
                <a:solidFill>
                  <a:srgbClr val="DCDC5A"/>
                </a:solidFill>
              </a:rPr>
              <a:t>make </a:t>
            </a:r>
            <a:r>
              <a:rPr lang="en-US" sz="2200" dirty="0" smtClean="0">
                <a:solidFill>
                  <a:srgbClr val="DCDC5A"/>
                </a:solidFill>
              </a:rPr>
              <a:t>a concrete product to prove they can use </a:t>
            </a:r>
            <a:r>
              <a:rPr lang="cs-CZ" sz="2200" dirty="0" smtClean="0">
                <a:solidFill>
                  <a:srgbClr val="DCDC5A"/>
                </a:solidFill>
              </a:rPr>
              <a:t>       </a:t>
            </a:r>
            <a:r>
              <a:rPr lang="en-US" sz="2200" dirty="0" smtClean="0">
                <a:solidFill>
                  <a:srgbClr val="DCDC5A"/>
                </a:solidFill>
              </a:rPr>
              <a:t>learnt </a:t>
            </a:r>
            <a:r>
              <a:rPr lang="en-US" sz="2200" dirty="0" smtClean="0">
                <a:solidFill>
                  <a:srgbClr val="DCDC5A"/>
                </a:solidFill>
              </a:rPr>
              <a:t>theory in practice. </a:t>
            </a:r>
            <a:endParaRPr lang="en-US" sz="2200" dirty="0" smtClean="0">
              <a:solidFill>
                <a:srgbClr val="DCDC5A"/>
              </a:solidFill>
            </a:endParaRPr>
          </a:p>
          <a:p>
            <a:pPr indent="-457200">
              <a:buFont typeface="Times New Roman" pitchFamily="18" charset="0"/>
              <a:buChar char="−"/>
            </a:pPr>
            <a:r>
              <a:rPr lang="en-US" sz="2200" dirty="0" smtClean="0">
                <a:solidFill>
                  <a:srgbClr val="DCDC5A"/>
                </a:solidFill>
              </a:rPr>
              <a:t>These are some </a:t>
            </a:r>
            <a:r>
              <a:rPr lang="en-US" sz="2200" dirty="0" err="1" smtClean="0">
                <a:solidFill>
                  <a:srgbClr val="DCDC5A"/>
                </a:solidFill>
              </a:rPr>
              <a:t>programmes</a:t>
            </a:r>
            <a:r>
              <a:rPr lang="en-US" sz="2200" dirty="0" smtClean="0">
                <a:solidFill>
                  <a:srgbClr val="DCDC5A"/>
                </a:solidFill>
              </a:rPr>
              <a:t>, robots, </a:t>
            </a:r>
            <a:r>
              <a:rPr lang="en-US" sz="2200" dirty="0" err="1" smtClean="0">
                <a:solidFill>
                  <a:srgbClr val="DCDC5A"/>
                </a:solidFill>
              </a:rPr>
              <a:t>websides</a:t>
            </a:r>
            <a:r>
              <a:rPr lang="en-US" sz="2200" dirty="0" smtClean="0">
                <a:solidFill>
                  <a:srgbClr val="DCDC5A"/>
                </a:solidFill>
              </a:rPr>
              <a:t>, videos etc.</a:t>
            </a:r>
            <a:r>
              <a:rPr lang="cs-CZ" sz="2200" dirty="0" smtClean="0">
                <a:solidFill>
                  <a:srgbClr val="DCDC5A"/>
                </a:solidFill>
              </a:rPr>
              <a:t> </a:t>
            </a:r>
            <a:endParaRPr lang="cs-CZ" sz="2200" dirty="0">
              <a:solidFill>
                <a:srgbClr val="DCDC5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999355" y="44624"/>
            <a:ext cx="1181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Final</a:t>
            </a:r>
            <a:r>
              <a:rPr lang="cs-CZ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projects</a:t>
            </a:r>
            <a:endParaRPr lang="cs-CZ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Skupina 9"/>
          <p:cNvGrpSpPr/>
          <p:nvPr/>
        </p:nvGrpSpPr>
        <p:grpSpPr>
          <a:xfrm>
            <a:off x="251520" y="3284984"/>
            <a:ext cx="3024336" cy="2949381"/>
            <a:chOff x="467544" y="3356992"/>
            <a:chExt cx="3082986" cy="314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356992"/>
              <a:ext cx="3082986" cy="2736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bdélník 8"/>
            <p:cNvSpPr/>
            <p:nvPr/>
          </p:nvSpPr>
          <p:spPr>
            <a:xfrm>
              <a:off x="970889" y="6072093"/>
              <a:ext cx="2376264" cy="426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 err="1" smtClean="0">
                  <a:solidFill>
                    <a:srgbClr val="DCDC5A"/>
                  </a:solidFill>
                </a:rPr>
                <a:t>JetVoice</a:t>
              </a:r>
              <a:r>
                <a:rPr lang="cs-CZ" sz="2000" dirty="0" smtClean="0">
                  <a:solidFill>
                    <a:srgbClr val="DCDC5A"/>
                  </a:solidFill>
                </a:rPr>
                <a:t> </a:t>
              </a:r>
              <a:r>
                <a:rPr lang="cs-CZ" sz="2000" dirty="0" err="1" smtClean="0">
                  <a:solidFill>
                    <a:srgbClr val="DCDC5A"/>
                  </a:solidFill>
                </a:rPr>
                <a:t>programme</a:t>
              </a:r>
              <a:endParaRPr lang="cs-CZ" sz="200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21088"/>
            <a:ext cx="21429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Skupina 13"/>
          <p:cNvGrpSpPr/>
          <p:nvPr/>
        </p:nvGrpSpPr>
        <p:grpSpPr>
          <a:xfrm>
            <a:off x="3491880" y="3501008"/>
            <a:ext cx="3390892" cy="2704366"/>
            <a:chOff x="3491880" y="3501008"/>
            <a:chExt cx="3390892" cy="270436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3501008"/>
              <a:ext cx="3390892" cy="228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3707904" y="5805264"/>
              <a:ext cx="29578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err="1" smtClean="0">
                  <a:solidFill>
                    <a:srgbClr val="DCDC5A"/>
                  </a:solidFill>
                </a:rPr>
                <a:t>Driving</a:t>
              </a:r>
              <a:r>
                <a:rPr lang="cs-CZ" sz="2000" dirty="0" smtClean="0">
                  <a:solidFill>
                    <a:srgbClr val="DCDC5A"/>
                  </a:solidFill>
                </a:rPr>
                <a:t> </a:t>
              </a:r>
              <a:r>
                <a:rPr lang="cs-CZ" sz="2000" dirty="0" err="1" smtClean="0">
                  <a:solidFill>
                    <a:srgbClr val="DCDC5A"/>
                  </a:solidFill>
                </a:rPr>
                <a:t>school</a:t>
              </a:r>
              <a:r>
                <a:rPr lang="cs-CZ" sz="2000" dirty="0" smtClean="0">
                  <a:solidFill>
                    <a:srgbClr val="DCDC5A"/>
                  </a:solidFill>
                </a:rPr>
                <a:t> </a:t>
              </a:r>
              <a:r>
                <a:rPr lang="cs-CZ" sz="2000" dirty="0" err="1" smtClean="0">
                  <a:solidFill>
                    <a:srgbClr val="DCDC5A"/>
                  </a:solidFill>
                </a:rPr>
                <a:t>programme</a:t>
              </a:r>
              <a:endParaRPr lang="cs-CZ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880" y="4858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Branches of study</a:t>
            </a:r>
            <a:endParaRPr lang="cs-CZ" sz="54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600" dirty="0" smtClean="0">
                <a:solidFill>
                  <a:srgbClr val="DCDC5A"/>
                </a:solidFill>
              </a:rPr>
              <a:t>	</a:t>
            </a:r>
            <a:r>
              <a:rPr lang="cs-CZ" sz="2600" dirty="0" smtClean="0">
                <a:solidFill>
                  <a:srgbClr val="DCDC5A"/>
                </a:solidFill>
              </a:rPr>
              <a:t>In </a:t>
            </a:r>
            <a:r>
              <a:rPr lang="cs-CZ" sz="2600" dirty="0" err="1" smtClean="0">
                <a:solidFill>
                  <a:srgbClr val="DCDC5A"/>
                </a:solidFill>
              </a:rPr>
              <a:t>the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present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time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school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offers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en-US" sz="2600" dirty="0" smtClean="0">
                <a:solidFill>
                  <a:srgbClr val="DCDC5A"/>
                </a:solidFill>
              </a:rPr>
              <a:t>three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branches</a:t>
            </a:r>
            <a:r>
              <a:rPr lang="cs-CZ" sz="2600" dirty="0" smtClean="0">
                <a:solidFill>
                  <a:srgbClr val="DCDC5A"/>
                </a:solidFill>
              </a:rPr>
              <a:t> </a:t>
            </a:r>
            <a:r>
              <a:rPr lang="cs-CZ" sz="2600" dirty="0" err="1" smtClean="0">
                <a:solidFill>
                  <a:srgbClr val="DCDC5A"/>
                </a:solidFill>
              </a:rPr>
              <a:t>of</a:t>
            </a:r>
            <a:r>
              <a:rPr lang="cs-CZ" sz="2600" dirty="0" smtClean="0">
                <a:solidFill>
                  <a:srgbClr val="DCDC5A"/>
                </a:solidFill>
              </a:rPr>
              <a:t> study</a:t>
            </a:r>
            <a:r>
              <a:rPr lang="en-US" sz="2600" dirty="0" smtClean="0">
                <a:solidFill>
                  <a:srgbClr val="DCDC5A"/>
                </a:solidFill>
              </a:rPr>
              <a:t>:</a:t>
            </a:r>
          </a:p>
          <a:p>
            <a:pPr marL="1371600" lvl="2" indent="-457200">
              <a:buFont typeface="Times New Roman" pitchFamily="18" charset="0"/>
              <a:buChar char="−"/>
            </a:pPr>
            <a:r>
              <a:rPr lang="en-US" sz="2200" dirty="0" smtClean="0">
                <a:solidFill>
                  <a:srgbClr val="DCDC5A"/>
                </a:solidFill>
              </a:rPr>
              <a:t>Information Technologies specialized </a:t>
            </a:r>
            <a:r>
              <a:rPr lang="cs-CZ" sz="2200" dirty="0" smtClean="0">
                <a:solidFill>
                  <a:srgbClr val="DCDC5A"/>
                </a:solidFill>
              </a:rPr>
              <a:t> in</a:t>
            </a:r>
            <a:r>
              <a:rPr lang="en-US" sz="2200" dirty="0" smtClean="0">
                <a:solidFill>
                  <a:srgbClr val="DCDC5A"/>
                </a:solidFill>
              </a:rPr>
              <a:t> programming and hardware</a:t>
            </a:r>
          </a:p>
          <a:p>
            <a:pPr marL="1371600" lvl="2" indent="-457200">
              <a:buFont typeface="Times New Roman" pitchFamily="18" charset="0"/>
              <a:buChar char="−"/>
            </a:pPr>
            <a:r>
              <a:rPr lang="en-US" sz="2200" dirty="0" smtClean="0">
                <a:solidFill>
                  <a:srgbClr val="DCDC5A"/>
                </a:solidFill>
              </a:rPr>
              <a:t>Information Technologies specialized </a:t>
            </a:r>
            <a:r>
              <a:rPr lang="cs-CZ" sz="2200" dirty="0" smtClean="0">
                <a:solidFill>
                  <a:srgbClr val="DCDC5A"/>
                </a:solidFill>
              </a:rPr>
              <a:t>i</a:t>
            </a:r>
            <a:r>
              <a:rPr lang="en-US" sz="2200" dirty="0" smtClean="0">
                <a:solidFill>
                  <a:srgbClr val="DCDC5A"/>
                </a:solidFill>
              </a:rPr>
              <a:t>n graphics and </a:t>
            </a:r>
            <a:r>
              <a:rPr lang="en-US" sz="2200" dirty="0" err="1" smtClean="0">
                <a:solidFill>
                  <a:srgbClr val="DCDC5A"/>
                </a:solidFill>
              </a:rPr>
              <a:t>webdesign</a:t>
            </a:r>
            <a:endParaRPr lang="en-US" sz="2200" dirty="0" smtClean="0">
              <a:solidFill>
                <a:srgbClr val="DCDC5A"/>
              </a:solidFill>
            </a:endParaRPr>
          </a:p>
          <a:p>
            <a:pPr marL="1371600" lvl="2" indent="-457200">
              <a:buFont typeface="Times New Roman" pitchFamily="18" charset="0"/>
              <a:buChar char="−"/>
            </a:pPr>
            <a:r>
              <a:rPr lang="en-US" sz="2200" dirty="0" err="1" smtClean="0">
                <a:solidFill>
                  <a:srgbClr val="DCDC5A"/>
                </a:solidFill>
              </a:rPr>
              <a:t>Electrotechnical</a:t>
            </a:r>
            <a:r>
              <a:rPr lang="en-US" sz="2200" dirty="0" smtClean="0">
                <a:solidFill>
                  <a:srgbClr val="DCDC5A"/>
                </a:solidFill>
              </a:rPr>
              <a:t> </a:t>
            </a:r>
            <a:r>
              <a:rPr lang="en-US" sz="2200" dirty="0" err="1" smtClean="0">
                <a:solidFill>
                  <a:srgbClr val="DCDC5A"/>
                </a:solidFill>
              </a:rPr>
              <a:t>Engeneering</a:t>
            </a:r>
            <a:r>
              <a:rPr lang="en-US" sz="2200" dirty="0" smtClean="0">
                <a:solidFill>
                  <a:srgbClr val="DCDC5A"/>
                </a:solidFill>
              </a:rPr>
              <a:t> </a:t>
            </a:r>
            <a:r>
              <a:rPr lang="cs-CZ" sz="2200" dirty="0" smtClean="0">
                <a:solidFill>
                  <a:srgbClr val="DCDC5A"/>
                </a:solidFill>
              </a:rPr>
              <a:t> is  </a:t>
            </a:r>
            <a:r>
              <a:rPr lang="en-US" sz="2200" dirty="0" smtClean="0">
                <a:solidFill>
                  <a:srgbClr val="DCDC5A"/>
                </a:solidFill>
              </a:rPr>
              <a:t>divide</a:t>
            </a:r>
            <a:r>
              <a:rPr lang="cs-CZ" sz="2200" dirty="0" smtClean="0">
                <a:solidFill>
                  <a:srgbClr val="DCDC5A"/>
                </a:solidFill>
              </a:rPr>
              <a:t>d</a:t>
            </a:r>
            <a:r>
              <a:rPr lang="en-US" sz="2200" dirty="0" smtClean="0">
                <a:solidFill>
                  <a:srgbClr val="DCDC5A"/>
                </a:solidFill>
              </a:rPr>
              <a:t> in</a:t>
            </a:r>
            <a:r>
              <a:rPr lang="cs-CZ" sz="2200" dirty="0" smtClean="0">
                <a:solidFill>
                  <a:srgbClr val="DCDC5A"/>
                </a:solidFill>
              </a:rPr>
              <a:t>to sub</a:t>
            </a:r>
            <a:r>
              <a:rPr lang="en-US" sz="2200" dirty="0" smtClean="0">
                <a:solidFill>
                  <a:srgbClr val="DCDC5A"/>
                </a:solidFill>
              </a:rPr>
              <a:t>branches: 	</a:t>
            </a:r>
          </a:p>
          <a:p>
            <a:pPr marL="2286000" lvl="4" indent="-457200">
              <a:buFont typeface="Times New Roman" pitchFamily="18" charset="0"/>
              <a:buChar char="−"/>
            </a:pPr>
            <a:r>
              <a:rPr lang="en-US" sz="1800" dirty="0" smtClean="0">
                <a:solidFill>
                  <a:srgbClr val="DCDC5A"/>
                </a:solidFill>
              </a:rPr>
              <a:t>Electronic and Communication devices</a:t>
            </a:r>
          </a:p>
          <a:p>
            <a:pPr marL="2286000" lvl="4" indent="-457200">
              <a:buFont typeface="Times New Roman" pitchFamily="18" charset="0"/>
              <a:buChar char="−"/>
            </a:pPr>
            <a:r>
              <a:rPr lang="en-US" sz="1800" dirty="0" smtClean="0">
                <a:solidFill>
                  <a:srgbClr val="DCDC5A"/>
                </a:solidFill>
              </a:rPr>
              <a:t>Computing and Automation technology</a:t>
            </a:r>
            <a:endParaRPr lang="cs-CZ" sz="1800" dirty="0">
              <a:solidFill>
                <a:srgbClr val="DCDC5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8103101" y="44624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Our</a:t>
            </a:r>
            <a:r>
              <a:rPr lang="cs-CZ" sz="1400" dirty="0" smtClean="0"/>
              <a:t> </a:t>
            </a:r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School</a:t>
            </a:r>
            <a:endParaRPr lang="cs-CZ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3328013" cy="203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872" y="41379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Competitions</a:t>
            </a:r>
            <a:endParaRPr lang="cs-CZ" sz="54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897786" y="44624"/>
            <a:ext cx="1138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Competitons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539552" y="19888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Our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school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organizes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this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competition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every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year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en-US" dirty="0" smtClean="0">
                <a:solidFill>
                  <a:srgbClr val="DCDC5A"/>
                </a:solidFill>
              </a:rPr>
              <a:t>for pupils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en-US" dirty="0" smtClean="0">
                <a:solidFill>
                  <a:srgbClr val="DCDC5A"/>
                </a:solidFill>
              </a:rPr>
              <a:t>from </a:t>
            </a:r>
            <a:r>
              <a:rPr lang="cs-CZ" dirty="0" err="1" smtClean="0">
                <a:solidFill>
                  <a:srgbClr val="DCDC5A"/>
                </a:solidFill>
              </a:rPr>
              <a:t>primary</a:t>
            </a:r>
            <a:r>
              <a:rPr lang="en-US" dirty="0" smtClean="0">
                <a:solidFill>
                  <a:srgbClr val="DCDC5A"/>
                </a:solidFill>
              </a:rPr>
              <a:t> school</a:t>
            </a:r>
            <a:r>
              <a:rPr lang="cs-CZ" dirty="0" smtClean="0">
                <a:solidFill>
                  <a:srgbClr val="DCDC5A"/>
                </a:solidFill>
              </a:rPr>
              <a:t>s</a:t>
            </a:r>
            <a:r>
              <a:rPr lang="en-US" dirty="0" smtClean="0">
                <a:solidFill>
                  <a:srgbClr val="DCDC5A"/>
                </a:solidFill>
              </a:rPr>
              <a:t>, mainly for 9</a:t>
            </a:r>
            <a:r>
              <a:rPr lang="en-US" baseline="30000" dirty="0" smtClean="0">
                <a:solidFill>
                  <a:srgbClr val="DCDC5A"/>
                </a:solidFill>
              </a:rPr>
              <a:t>th</a:t>
            </a:r>
            <a:r>
              <a:rPr lang="en-US" dirty="0" smtClean="0">
                <a:solidFill>
                  <a:srgbClr val="DCDC5A"/>
                </a:solidFill>
              </a:rPr>
              <a:t> and 8</a:t>
            </a:r>
            <a:r>
              <a:rPr lang="en-US" baseline="30000" dirty="0" smtClean="0">
                <a:solidFill>
                  <a:srgbClr val="DCDC5A"/>
                </a:solidFill>
              </a:rPr>
              <a:t>th</a:t>
            </a:r>
            <a:r>
              <a:rPr lang="en-US" dirty="0" smtClean="0">
                <a:solidFill>
                  <a:srgbClr val="DCDC5A"/>
                </a:solidFill>
              </a:rPr>
              <a:t> classes.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DCDC5A"/>
                </a:solidFill>
              </a:rPr>
              <a:t>At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about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en-US" dirty="0" smtClean="0">
                <a:solidFill>
                  <a:srgbClr val="DCDC5A"/>
                </a:solidFill>
              </a:rPr>
              <a:t>160 pupils </a:t>
            </a:r>
            <a:r>
              <a:rPr lang="cs-CZ" dirty="0" err="1" smtClean="0">
                <a:solidFill>
                  <a:srgbClr val="DCDC5A"/>
                </a:solidFill>
              </a:rPr>
              <a:t>participate</a:t>
            </a:r>
            <a:r>
              <a:rPr lang="cs-CZ" dirty="0" smtClean="0">
                <a:solidFill>
                  <a:srgbClr val="DCDC5A"/>
                </a:solidFill>
              </a:rPr>
              <a:t> in </a:t>
            </a:r>
            <a:r>
              <a:rPr lang="cs-CZ" dirty="0" err="1" smtClean="0">
                <a:solidFill>
                  <a:srgbClr val="DCDC5A"/>
                </a:solidFill>
              </a:rPr>
              <a:t>the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competition</a:t>
            </a:r>
            <a:r>
              <a:rPr lang="cs-CZ" dirty="0" smtClean="0">
                <a:solidFill>
                  <a:srgbClr val="DCDC5A"/>
                </a:solidFill>
              </a:rPr>
              <a:t> in </a:t>
            </a:r>
            <a:r>
              <a:rPr lang="cs-CZ" dirty="0" err="1" smtClean="0">
                <a:solidFill>
                  <a:srgbClr val="DCDC5A"/>
                </a:solidFill>
              </a:rPr>
              <a:t>which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they</a:t>
            </a:r>
            <a:r>
              <a:rPr lang="cs-CZ" dirty="0" smtClean="0">
                <a:solidFill>
                  <a:srgbClr val="DCDC5A"/>
                </a:solidFill>
              </a:rPr>
              <a:t>  </a:t>
            </a:r>
            <a:r>
              <a:rPr lang="en-US" dirty="0" smtClean="0">
                <a:solidFill>
                  <a:srgbClr val="DCDC5A"/>
                </a:solidFill>
              </a:rPr>
              <a:t>measure their abilities in working with computers.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This event is </a:t>
            </a:r>
            <a:r>
              <a:rPr lang="cs-CZ" dirty="0" err="1" smtClean="0">
                <a:solidFill>
                  <a:srgbClr val="DCDC5A"/>
                </a:solidFill>
              </a:rPr>
              <a:t>being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held</a:t>
            </a:r>
            <a:r>
              <a:rPr lang="cs-CZ" dirty="0" smtClean="0">
                <a:solidFill>
                  <a:srgbClr val="DCDC5A"/>
                </a:solidFill>
              </a:rPr>
              <a:t> just </a:t>
            </a:r>
            <a:r>
              <a:rPr lang="cs-CZ" dirty="0" err="1" smtClean="0">
                <a:solidFill>
                  <a:srgbClr val="DCDC5A"/>
                </a:solidFill>
              </a:rPr>
              <a:t>this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week</a:t>
            </a:r>
            <a:r>
              <a:rPr lang="cs-CZ" dirty="0" smtClean="0">
                <a:solidFill>
                  <a:srgbClr val="DCDC5A"/>
                </a:solidFill>
              </a:rPr>
              <a:t>. </a:t>
            </a:r>
            <a:endParaRPr lang="cs-CZ" dirty="0">
              <a:solidFill>
                <a:srgbClr val="DCDC5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0080" y="1465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DCDC5A"/>
                </a:solidFill>
              </a:rPr>
              <a:t>PC</a:t>
            </a:r>
            <a:r>
              <a:rPr lang="cs-CZ" sz="2800" dirty="0" smtClean="0">
                <a:solidFill>
                  <a:srgbClr val="DCDC5A"/>
                </a:solidFill>
              </a:rPr>
              <a:t>_</a:t>
            </a:r>
            <a:r>
              <a:rPr lang="cs-CZ" sz="2800" dirty="0" err="1" smtClean="0">
                <a:solidFill>
                  <a:srgbClr val="DCDC5A"/>
                </a:solidFill>
              </a:rPr>
              <a:t>ák</a:t>
            </a:r>
            <a:endParaRPr lang="cs-CZ" sz="2800" dirty="0">
              <a:solidFill>
                <a:srgbClr val="DCDC5A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5576" y="350100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DCDC5A"/>
                </a:solidFill>
              </a:rPr>
              <a:t>Mathematic competitions</a:t>
            </a:r>
            <a:endParaRPr lang="cs-CZ" sz="2800" dirty="0">
              <a:solidFill>
                <a:srgbClr val="DCDC5A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39552" y="3861048"/>
            <a:ext cx="89076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Internet Mathematic Competition – 2011/2012 – </a:t>
            </a:r>
            <a:r>
              <a:rPr lang="cs-CZ" dirty="0" err="1" smtClean="0">
                <a:solidFill>
                  <a:srgbClr val="DCDC5A"/>
                </a:solidFill>
              </a:rPr>
              <a:t>the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en-US" dirty="0" smtClean="0">
                <a:solidFill>
                  <a:srgbClr val="DCDC5A"/>
                </a:solidFill>
              </a:rPr>
              <a:t>best position of our school was 17</a:t>
            </a:r>
            <a:r>
              <a:rPr lang="en-US" baseline="30000" dirty="0" smtClean="0">
                <a:solidFill>
                  <a:srgbClr val="DCDC5A"/>
                </a:solidFill>
              </a:rPr>
              <a:t>th</a:t>
            </a:r>
            <a:r>
              <a:rPr lang="en-US" dirty="0" smtClean="0">
                <a:solidFill>
                  <a:srgbClr val="DCDC5A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Regional Mathematic Competition – 2011/2012 – 1</a:t>
            </a:r>
            <a:r>
              <a:rPr lang="en-US" baseline="30000" dirty="0" smtClean="0">
                <a:solidFill>
                  <a:srgbClr val="DCDC5A"/>
                </a:solidFill>
              </a:rPr>
              <a:t>st</a:t>
            </a:r>
            <a:r>
              <a:rPr lang="en-US" dirty="0" smtClean="0">
                <a:solidFill>
                  <a:srgbClr val="DCDC5A"/>
                </a:solidFill>
              </a:rPr>
              <a:t> post in three categories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National Math Competition – 2011/2012 – 2</a:t>
            </a:r>
            <a:r>
              <a:rPr lang="en-US" baseline="30000" dirty="0" smtClean="0">
                <a:solidFill>
                  <a:srgbClr val="DCDC5A"/>
                </a:solidFill>
              </a:rPr>
              <a:t>nd</a:t>
            </a:r>
            <a:r>
              <a:rPr lang="en-US" dirty="0" smtClean="0">
                <a:solidFill>
                  <a:srgbClr val="DCDC5A"/>
                </a:solidFill>
              </a:rPr>
              <a:t> post was the best we took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DCDC5A"/>
                </a:solidFill>
              </a:rPr>
              <a:t>And some other les</a:t>
            </a:r>
            <a:r>
              <a:rPr lang="cs-CZ" dirty="0" smtClean="0">
                <a:solidFill>
                  <a:srgbClr val="DCDC5A"/>
                </a:solidFill>
              </a:rPr>
              <a:t>s</a:t>
            </a:r>
            <a:r>
              <a:rPr lang="en-US" dirty="0" smtClean="0">
                <a:solidFill>
                  <a:srgbClr val="DCDC5A"/>
                </a:solidFill>
              </a:rPr>
              <a:t> important…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>
              <a:solidFill>
                <a:srgbClr val="DCDC5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5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Hobby </a:t>
            </a:r>
            <a:r>
              <a:rPr lang="cs-CZ" sz="5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clubs</a:t>
            </a:r>
            <a:endParaRPr lang="cs-CZ" sz="5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cs-CZ" sz="2800" dirty="0" err="1" smtClean="0">
                <a:solidFill>
                  <a:srgbClr val="DCDC5A"/>
                </a:solidFill>
              </a:rPr>
              <a:t>Every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Wednesday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when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school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lessons</a:t>
            </a:r>
            <a:r>
              <a:rPr lang="cs-CZ" sz="2800" dirty="0" smtClean="0">
                <a:solidFill>
                  <a:srgbClr val="DCDC5A"/>
                </a:solidFill>
              </a:rPr>
              <a:t> are </a:t>
            </a:r>
            <a:r>
              <a:rPr lang="cs-CZ" sz="2800" dirty="0" err="1" smtClean="0">
                <a:solidFill>
                  <a:srgbClr val="DCDC5A"/>
                </a:solidFill>
              </a:rPr>
              <a:t>over</a:t>
            </a:r>
            <a:r>
              <a:rPr lang="cs-CZ" sz="2800" dirty="0" smtClean="0">
                <a:solidFill>
                  <a:srgbClr val="DCDC5A"/>
                </a:solidFill>
              </a:rPr>
              <a:t>, </a:t>
            </a:r>
            <a:r>
              <a:rPr lang="cs-CZ" sz="2800" dirty="0" err="1" smtClean="0">
                <a:solidFill>
                  <a:srgbClr val="DCDC5A"/>
                </a:solidFill>
              </a:rPr>
              <a:t>students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can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take</a:t>
            </a:r>
            <a:r>
              <a:rPr lang="cs-CZ" sz="2800" dirty="0" smtClean="0">
                <a:solidFill>
                  <a:srgbClr val="DCDC5A"/>
                </a:solidFill>
              </a:rPr>
              <a:t> a</a:t>
            </a:r>
            <a:r>
              <a:rPr lang="en-US" sz="2800" dirty="0" smtClean="0">
                <a:solidFill>
                  <a:srgbClr val="DCDC5A"/>
                </a:solidFill>
              </a:rPr>
              <a:t> part in one of 8 </a:t>
            </a:r>
            <a:r>
              <a:rPr lang="cs-CZ" sz="2800" dirty="0" err="1" smtClean="0">
                <a:solidFill>
                  <a:srgbClr val="DCDC5A"/>
                </a:solidFill>
              </a:rPr>
              <a:t>school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amateur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clubs</a:t>
            </a:r>
            <a:r>
              <a:rPr lang="en-US" sz="2800" dirty="0" smtClean="0">
                <a:solidFill>
                  <a:srgbClr val="DCDC5A"/>
                </a:solidFill>
              </a:rPr>
              <a:t>, which started </a:t>
            </a:r>
            <a:r>
              <a:rPr lang="cs-CZ" sz="2800" dirty="0" err="1" smtClean="0">
                <a:solidFill>
                  <a:srgbClr val="DCDC5A"/>
                </a:solidFill>
              </a:rPr>
              <a:t>its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work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en-US" sz="2800" dirty="0" smtClean="0">
                <a:solidFill>
                  <a:srgbClr val="DCDC5A"/>
                </a:solidFill>
              </a:rPr>
              <a:t>in our school this year</a:t>
            </a:r>
          </a:p>
          <a:p>
            <a:r>
              <a:rPr lang="cs-CZ" sz="2800" dirty="0" smtClean="0">
                <a:solidFill>
                  <a:srgbClr val="DCDC5A"/>
                </a:solidFill>
              </a:rPr>
              <a:t>These are f</a:t>
            </a:r>
            <a:r>
              <a:rPr lang="en-US" sz="2800" dirty="0" smtClean="0">
                <a:solidFill>
                  <a:srgbClr val="DCDC5A"/>
                </a:solidFill>
              </a:rPr>
              <a:t>or example: </a:t>
            </a:r>
            <a:endParaRPr lang="cs-CZ" sz="2800" dirty="0" smtClean="0">
              <a:solidFill>
                <a:srgbClr val="DCDC5A"/>
              </a:solidFill>
            </a:endParaRPr>
          </a:p>
          <a:p>
            <a:pPr marL="1771650" lvl="3" indent="-514350"/>
            <a:r>
              <a:rPr lang="en-US" dirty="0" smtClean="0">
                <a:solidFill>
                  <a:srgbClr val="DCDC5A"/>
                </a:solidFill>
              </a:rPr>
              <a:t>Hand-drawing </a:t>
            </a:r>
            <a:r>
              <a:rPr lang="cs-CZ" dirty="0" smtClean="0">
                <a:solidFill>
                  <a:srgbClr val="DCDC5A"/>
                </a:solidFill>
              </a:rPr>
              <a:t>(</a:t>
            </a:r>
            <a:r>
              <a:rPr lang="cs-CZ" dirty="0" err="1" smtClean="0">
                <a:solidFill>
                  <a:srgbClr val="DCDC5A"/>
                </a:solidFill>
              </a:rPr>
              <a:t>for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talented</a:t>
            </a:r>
            <a:r>
              <a:rPr lang="cs-CZ" dirty="0" smtClean="0">
                <a:solidFill>
                  <a:srgbClr val="DCDC5A"/>
                </a:solidFill>
              </a:rPr>
              <a:t> </a:t>
            </a:r>
            <a:r>
              <a:rPr lang="cs-CZ" dirty="0" err="1" smtClean="0">
                <a:solidFill>
                  <a:srgbClr val="DCDC5A"/>
                </a:solidFill>
              </a:rPr>
              <a:t>artists</a:t>
            </a:r>
            <a:r>
              <a:rPr lang="cs-CZ" dirty="0" smtClean="0">
                <a:solidFill>
                  <a:srgbClr val="DCDC5A"/>
                </a:solidFill>
              </a:rPr>
              <a:t>)</a:t>
            </a:r>
          </a:p>
          <a:p>
            <a:pPr marL="1771650" lvl="3" indent="-514350"/>
            <a:r>
              <a:rPr lang="cs-CZ" dirty="0" smtClean="0">
                <a:solidFill>
                  <a:srgbClr val="DCDC5A"/>
                </a:solidFill>
              </a:rPr>
              <a:t>Robot </a:t>
            </a:r>
            <a:r>
              <a:rPr lang="cs-CZ" dirty="0" err="1" smtClean="0">
                <a:solidFill>
                  <a:srgbClr val="DCDC5A"/>
                </a:solidFill>
              </a:rPr>
              <a:t>building</a:t>
            </a:r>
            <a:r>
              <a:rPr lang="cs-CZ" dirty="0" smtClean="0">
                <a:solidFill>
                  <a:srgbClr val="DCDC5A"/>
                </a:solidFill>
              </a:rPr>
              <a:t> (</a:t>
            </a:r>
            <a:r>
              <a:rPr lang="en-US" dirty="0" smtClean="0">
                <a:solidFill>
                  <a:srgbClr val="DCDC5A"/>
                </a:solidFill>
              </a:rPr>
              <a:t>students try to build up and program Lego robots)</a:t>
            </a:r>
          </a:p>
          <a:p>
            <a:pPr marL="1771650" lvl="3" indent="-514350"/>
            <a:r>
              <a:rPr lang="en-US" dirty="0" smtClean="0">
                <a:solidFill>
                  <a:srgbClr val="DCDC5A"/>
                </a:solidFill>
              </a:rPr>
              <a:t>Programming of games in Java etc. </a:t>
            </a:r>
            <a:endParaRPr lang="cs-CZ" dirty="0" smtClean="0">
              <a:solidFill>
                <a:srgbClr val="DCDC5A"/>
              </a:solidFill>
            </a:endParaRPr>
          </a:p>
          <a:p>
            <a:pPr marL="1771650" lvl="3" indent="-514350"/>
            <a:endParaRPr lang="en-US" dirty="0" smtClean="0">
              <a:solidFill>
                <a:srgbClr val="DCDC5A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7956376" y="44624"/>
            <a:ext cx="1217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Hobby groups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5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Events</a:t>
            </a:r>
            <a:endParaRPr lang="cs-CZ" sz="54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DCDC5A"/>
                </a:solidFill>
              </a:rPr>
              <a:t>In the 1</a:t>
            </a:r>
            <a:r>
              <a:rPr lang="en-US" sz="2400" baseline="30000" dirty="0" smtClean="0">
                <a:solidFill>
                  <a:srgbClr val="DCDC5A"/>
                </a:solidFill>
              </a:rPr>
              <a:t>st</a:t>
            </a:r>
            <a:r>
              <a:rPr lang="en-US" sz="2400" dirty="0" smtClean="0">
                <a:solidFill>
                  <a:srgbClr val="DCDC5A"/>
                </a:solidFill>
              </a:rPr>
              <a:t> classes students go </a:t>
            </a:r>
            <a:r>
              <a:rPr lang="cs-CZ" sz="2400" dirty="0" smtClean="0">
                <a:solidFill>
                  <a:srgbClr val="DCDC5A"/>
                </a:solidFill>
              </a:rPr>
              <a:t>to </a:t>
            </a:r>
            <a:r>
              <a:rPr lang="cs-CZ" sz="2400" dirty="0" err="1" smtClean="0">
                <a:solidFill>
                  <a:srgbClr val="DCDC5A"/>
                </a:solidFill>
              </a:rPr>
              <a:t>an</a:t>
            </a:r>
            <a:r>
              <a:rPr lang="cs-CZ" sz="2400" dirty="0" smtClean="0">
                <a:solidFill>
                  <a:srgbClr val="DCDC5A"/>
                </a:solidFill>
              </a:rPr>
              <a:t>  </a:t>
            </a:r>
            <a:r>
              <a:rPr lang="cs-CZ" sz="2400" dirty="0" err="1" smtClean="0">
                <a:solidFill>
                  <a:srgbClr val="DCDC5A"/>
                </a:solidFill>
              </a:rPr>
              <a:t>introductory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en-US" sz="2400" dirty="0" smtClean="0">
                <a:solidFill>
                  <a:srgbClr val="DCDC5A"/>
                </a:solidFill>
              </a:rPr>
              <a:t>course </a:t>
            </a:r>
            <a:r>
              <a:rPr lang="cs-CZ" sz="2400" dirty="0" smtClean="0">
                <a:solidFill>
                  <a:srgbClr val="DCDC5A"/>
                </a:solidFill>
              </a:rPr>
              <a:t>to </a:t>
            </a:r>
            <a:r>
              <a:rPr lang="cs-CZ" sz="2400" dirty="0" err="1" smtClean="0">
                <a:solidFill>
                  <a:srgbClr val="DCDC5A"/>
                </a:solidFill>
              </a:rPr>
              <a:t>built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en-US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good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en-US" sz="2400" dirty="0" smtClean="0">
                <a:solidFill>
                  <a:srgbClr val="DCDC5A"/>
                </a:solidFill>
              </a:rPr>
              <a:t>relations </a:t>
            </a:r>
            <a:r>
              <a:rPr lang="cs-CZ" sz="2400" dirty="0" err="1" smtClean="0">
                <a:solidFill>
                  <a:srgbClr val="DCDC5A"/>
                </a:solidFill>
              </a:rPr>
              <a:t>among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newcomers</a:t>
            </a:r>
            <a:endParaRPr lang="en-US" sz="2400" dirty="0" smtClean="0">
              <a:solidFill>
                <a:srgbClr val="DCDC5A"/>
              </a:solidFill>
            </a:endParaRPr>
          </a:p>
          <a:p>
            <a:r>
              <a:rPr lang="en-US" sz="2400" dirty="0" smtClean="0">
                <a:solidFill>
                  <a:srgbClr val="DCDC5A"/>
                </a:solidFill>
              </a:rPr>
              <a:t>They also go </a:t>
            </a:r>
            <a:r>
              <a:rPr lang="cs-CZ" sz="2400" dirty="0" smtClean="0">
                <a:solidFill>
                  <a:srgbClr val="DCDC5A"/>
                </a:solidFill>
              </a:rPr>
              <a:t>to a </a:t>
            </a:r>
            <a:r>
              <a:rPr lang="en-US" sz="2400" dirty="0" smtClean="0">
                <a:solidFill>
                  <a:srgbClr val="DCDC5A"/>
                </a:solidFill>
              </a:rPr>
              <a:t>ski course in winter</a:t>
            </a:r>
          </a:p>
          <a:p>
            <a:endParaRPr lang="en-US" sz="2400" dirty="0" smtClean="0">
              <a:solidFill>
                <a:srgbClr val="DCDC5A"/>
              </a:solidFill>
            </a:endParaRPr>
          </a:p>
          <a:p>
            <a:endParaRPr lang="en-US" sz="2400" dirty="0" smtClean="0">
              <a:solidFill>
                <a:srgbClr val="DCDC5A"/>
              </a:solidFill>
            </a:endParaRPr>
          </a:p>
          <a:p>
            <a:endParaRPr lang="en-US" sz="2400" dirty="0" smtClean="0">
              <a:solidFill>
                <a:srgbClr val="DCDC5A"/>
              </a:solidFill>
            </a:endParaRPr>
          </a:p>
          <a:p>
            <a:endParaRPr lang="en-US" sz="2400" dirty="0" smtClean="0">
              <a:solidFill>
                <a:srgbClr val="DCDC5A"/>
              </a:solidFill>
            </a:endParaRPr>
          </a:p>
          <a:p>
            <a:endParaRPr lang="en-US" sz="2400" dirty="0" smtClean="0">
              <a:solidFill>
                <a:srgbClr val="DCDC5A"/>
              </a:solidFill>
            </a:endParaRPr>
          </a:p>
          <a:p>
            <a:endParaRPr lang="cs-CZ" sz="2400" dirty="0" smtClean="0">
              <a:solidFill>
                <a:srgbClr val="DCDC5A"/>
              </a:solidFill>
            </a:endParaRPr>
          </a:p>
          <a:p>
            <a:r>
              <a:rPr lang="en-US" sz="2400" dirty="0" smtClean="0">
                <a:solidFill>
                  <a:srgbClr val="DCDC5A"/>
                </a:solidFill>
              </a:rPr>
              <a:t>Students </a:t>
            </a:r>
            <a:r>
              <a:rPr lang="cs-CZ" sz="2400" dirty="0" err="1" smtClean="0">
                <a:solidFill>
                  <a:srgbClr val="DCDC5A"/>
                </a:solidFill>
              </a:rPr>
              <a:t>of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the</a:t>
            </a:r>
            <a:r>
              <a:rPr lang="cs-CZ" sz="2400" dirty="0" smtClean="0">
                <a:solidFill>
                  <a:srgbClr val="DCDC5A"/>
                </a:solidFill>
              </a:rPr>
              <a:t> 3rd </a:t>
            </a:r>
            <a:r>
              <a:rPr lang="cs-CZ" sz="2400" dirty="0" err="1" smtClean="0">
                <a:solidFill>
                  <a:srgbClr val="DCDC5A"/>
                </a:solidFill>
              </a:rPr>
              <a:t>classes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en-US" sz="2400" dirty="0" smtClean="0">
                <a:solidFill>
                  <a:srgbClr val="DCDC5A"/>
                </a:solidFill>
              </a:rPr>
              <a:t>participate </a:t>
            </a:r>
            <a:r>
              <a:rPr lang="cs-CZ" sz="2400" dirty="0" smtClean="0">
                <a:solidFill>
                  <a:srgbClr val="DCDC5A"/>
                </a:solidFill>
              </a:rPr>
              <a:t>in a </a:t>
            </a:r>
            <a:r>
              <a:rPr lang="cs-CZ" sz="2400" dirty="0" err="1" smtClean="0">
                <a:solidFill>
                  <a:srgbClr val="DCDC5A"/>
                </a:solidFill>
              </a:rPr>
              <a:t>sports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en-US" sz="2400" dirty="0" smtClean="0">
                <a:solidFill>
                  <a:srgbClr val="DCDC5A"/>
                </a:solidFill>
              </a:rPr>
              <a:t>course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where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they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enjoy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playing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ball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games</a:t>
            </a:r>
            <a:r>
              <a:rPr lang="cs-CZ" sz="2400" dirty="0" smtClean="0">
                <a:solidFill>
                  <a:srgbClr val="DCDC5A"/>
                </a:solidFill>
              </a:rPr>
              <a:t>, </a:t>
            </a:r>
            <a:r>
              <a:rPr lang="cs-CZ" sz="2400" dirty="0" err="1" smtClean="0">
                <a:solidFill>
                  <a:srgbClr val="DCDC5A"/>
                </a:solidFill>
              </a:rPr>
              <a:t>climbing</a:t>
            </a:r>
            <a:r>
              <a:rPr lang="cs-CZ" sz="2400" dirty="0" smtClean="0">
                <a:solidFill>
                  <a:srgbClr val="DCDC5A"/>
                </a:solidFill>
              </a:rPr>
              <a:t>, </a:t>
            </a:r>
            <a:r>
              <a:rPr lang="cs-CZ" sz="2400" dirty="0" err="1" smtClean="0">
                <a:solidFill>
                  <a:srgbClr val="DCDC5A"/>
                </a:solidFill>
              </a:rPr>
              <a:t>canoeing</a:t>
            </a:r>
            <a:r>
              <a:rPr lang="cs-CZ" sz="2400" dirty="0" smtClean="0">
                <a:solidFill>
                  <a:srgbClr val="DCDC5A"/>
                </a:solidFill>
              </a:rPr>
              <a:t> and </a:t>
            </a:r>
            <a:r>
              <a:rPr lang="cs-CZ" sz="2400" dirty="0" err="1" smtClean="0">
                <a:solidFill>
                  <a:srgbClr val="DCDC5A"/>
                </a:solidFill>
              </a:rPr>
              <a:t>other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sports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among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them</a:t>
            </a:r>
            <a:r>
              <a:rPr lang="cs-CZ" sz="2400" dirty="0" smtClean="0">
                <a:solidFill>
                  <a:srgbClr val="DCDC5A"/>
                </a:solidFill>
              </a:rPr>
              <a:t>  </a:t>
            </a:r>
            <a:r>
              <a:rPr lang="en-US" sz="2400" dirty="0" smtClean="0">
                <a:solidFill>
                  <a:srgbClr val="DCDC5A"/>
                </a:solidFill>
              </a:rPr>
              <a:t>triathlon</a:t>
            </a:r>
            <a:r>
              <a:rPr lang="cs-CZ" sz="2400" dirty="0" smtClean="0">
                <a:solidFill>
                  <a:srgbClr val="DCDC5A"/>
                </a:solidFill>
              </a:rPr>
              <a:t> is </a:t>
            </a:r>
            <a:r>
              <a:rPr lang="cs-CZ" sz="2400" dirty="0" err="1" smtClean="0">
                <a:solidFill>
                  <a:srgbClr val="DCDC5A"/>
                </a:solidFill>
              </a:rPr>
              <a:t>the</a:t>
            </a:r>
            <a:r>
              <a:rPr lang="cs-CZ" sz="2400" dirty="0" smtClean="0">
                <a:solidFill>
                  <a:srgbClr val="DCDC5A"/>
                </a:solidFill>
              </a:rPr>
              <a:t> </a:t>
            </a:r>
            <a:r>
              <a:rPr lang="cs-CZ" sz="2400" dirty="0" err="1" smtClean="0">
                <a:solidFill>
                  <a:srgbClr val="DCDC5A"/>
                </a:solidFill>
              </a:rPr>
              <a:t>peak</a:t>
            </a:r>
            <a:r>
              <a:rPr lang="cs-CZ" sz="2400" dirty="0" smtClean="0">
                <a:solidFill>
                  <a:srgbClr val="DCDC5A"/>
                </a:solidFill>
              </a:rPr>
              <a:t>.</a:t>
            </a:r>
            <a:endParaRPr lang="en-US" sz="2400" dirty="0" smtClean="0">
              <a:solidFill>
                <a:srgbClr val="DCDC5A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élník 11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8294048" y="44624"/>
            <a:ext cx="67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Events</a:t>
            </a:r>
            <a:endParaRPr lang="cs-CZ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DCDC5A"/>
                </a:solidFill>
              </a:rPr>
              <a:t>Every two years some of students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have</a:t>
            </a:r>
            <a:r>
              <a:rPr lang="cs-CZ" sz="2800" dirty="0" smtClean="0">
                <a:solidFill>
                  <a:srgbClr val="DCDC5A"/>
                </a:solidFill>
              </a:rPr>
              <a:t> a </a:t>
            </a:r>
            <a:r>
              <a:rPr lang="cs-CZ" sz="2800" dirty="0" err="1" smtClean="0">
                <a:solidFill>
                  <a:srgbClr val="DCDC5A"/>
                </a:solidFill>
              </a:rPr>
              <a:t>chance</a:t>
            </a:r>
            <a:r>
              <a:rPr lang="cs-CZ" sz="2800" dirty="0" smtClean="0">
                <a:solidFill>
                  <a:srgbClr val="DCDC5A"/>
                </a:solidFill>
              </a:rPr>
              <a:t> to</a:t>
            </a:r>
            <a:r>
              <a:rPr lang="en-US" sz="2800" dirty="0" smtClean="0">
                <a:solidFill>
                  <a:srgbClr val="DCDC5A"/>
                </a:solidFill>
              </a:rPr>
              <a:t> travel to England, to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wellknown</a:t>
            </a:r>
            <a:r>
              <a:rPr lang="cs-CZ" sz="2800" dirty="0" smtClean="0">
                <a:solidFill>
                  <a:srgbClr val="DCDC5A"/>
                </a:solidFill>
              </a:rPr>
              <a:t> p</a:t>
            </a:r>
            <a:r>
              <a:rPr lang="en-US" sz="2800" dirty="0" smtClean="0">
                <a:solidFill>
                  <a:srgbClr val="DCDC5A"/>
                </a:solidFill>
              </a:rPr>
              <a:t>laces</a:t>
            </a:r>
            <a:r>
              <a:rPr lang="cs-CZ" sz="2800" dirty="0" smtClean="0">
                <a:solidFill>
                  <a:srgbClr val="DCDC5A"/>
                </a:solidFill>
              </a:rPr>
              <a:t> and </a:t>
            </a:r>
            <a:r>
              <a:rPr lang="cs-CZ" sz="2800" dirty="0" err="1" smtClean="0">
                <a:solidFill>
                  <a:srgbClr val="DCDC5A"/>
                </a:solidFill>
              </a:rPr>
              <a:t>cities</a:t>
            </a:r>
            <a:r>
              <a:rPr lang="en-US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smtClean="0">
                <a:solidFill>
                  <a:srgbClr val="DCDC5A"/>
                </a:solidFill>
              </a:rPr>
              <a:t>such as </a:t>
            </a:r>
            <a:r>
              <a:rPr lang="cs-CZ" sz="2800" dirty="0" err="1" smtClean="0">
                <a:solidFill>
                  <a:srgbClr val="DCDC5A"/>
                </a:solidFill>
              </a:rPr>
              <a:t>Warwick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smtClean="0">
                <a:solidFill>
                  <a:srgbClr val="DCDC5A"/>
                </a:solidFill>
              </a:rPr>
              <a:t>castle, Oxford, Cambridge, </a:t>
            </a:r>
            <a:r>
              <a:rPr lang="cs-CZ" sz="2800" dirty="0" err="1" smtClean="0">
                <a:solidFill>
                  <a:srgbClr val="DCDC5A"/>
                </a:solidFill>
              </a:rPr>
              <a:t>Statford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upon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Avon</a:t>
            </a:r>
            <a:r>
              <a:rPr lang="cs-CZ" sz="2800" dirty="0" smtClean="0">
                <a:solidFill>
                  <a:srgbClr val="DCDC5A"/>
                </a:solidFill>
              </a:rPr>
              <a:t> and London - </a:t>
            </a:r>
            <a:r>
              <a:rPr lang="cs-CZ" sz="2800" dirty="0" err="1" smtClean="0">
                <a:solidFill>
                  <a:srgbClr val="DCDC5A"/>
                </a:solidFill>
              </a:rPr>
              <a:t>of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course</a:t>
            </a:r>
            <a:endParaRPr lang="cs-CZ" sz="2800" dirty="0" smtClean="0">
              <a:solidFill>
                <a:srgbClr val="DCDC5A"/>
              </a:solidFill>
            </a:endParaRPr>
          </a:p>
          <a:p>
            <a:r>
              <a:rPr lang="cs-CZ" sz="2800" dirty="0" smtClean="0">
                <a:solidFill>
                  <a:srgbClr val="DCDC5A"/>
                </a:solidFill>
              </a:rPr>
              <a:t>I </a:t>
            </a:r>
            <a:r>
              <a:rPr lang="cs-CZ" sz="2800" dirty="0" err="1" smtClean="0">
                <a:solidFill>
                  <a:srgbClr val="DCDC5A"/>
                </a:solidFill>
              </a:rPr>
              <a:t>took</a:t>
            </a:r>
            <a:r>
              <a:rPr lang="cs-CZ" sz="2800" dirty="0" smtClean="0">
                <a:solidFill>
                  <a:srgbClr val="DCDC5A"/>
                </a:solidFill>
              </a:rPr>
              <a:t> part in </a:t>
            </a:r>
            <a:r>
              <a:rPr lang="cs-CZ" sz="2800" dirty="0" err="1" smtClean="0">
                <a:solidFill>
                  <a:srgbClr val="DCDC5A"/>
                </a:solidFill>
              </a:rPr>
              <a:t>this</a:t>
            </a:r>
            <a:r>
              <a:rPr lang="cs-CZ" sz="2800" dirty="0" smtClean="0">
                <a:solidFill>
                  <a:srgbClr val="DCDC5A"/>
                </a:solidFill>
              </a:rPr>
              <a:t> </a:t>
            </a:r>
            <a:r>
              <a:rPr lang="cs-CZ" sz="2800" dirty="0" err="1" smtClean="0">
                <a:solidFill>
                  <a:srgbClr val="DCDC5A"/>
                </a:solidFill>
              </a:rPr>
              <a:t>expedition</a:t>
            </a:r>
            <a:r>
              <a:rPr lang="cs-CZ" sz="2800" dirty="0" smtClean="0">
                <a:solidFill>
                  <a:srgbClr val="DCDC5A"/>
                </a:solidFill>
              </a:rPr>
              <a:t> last </a:t>
            </a:r>
            <a:r>
              <a:rPr lang="cs-CZ" sz="2800" dirty="0" err="1" smtClean="0">
                <a:solidFill>
                  <a:srgbClr val="DCDC5A"/>
                </a:solidFill>
              </a:rPr>
              <a:t>year</a:t>
            </a:r>
            <a:r>
              <a:rPr lang="cs-CZ" sz="2800" dirty="0" smtClean="0">
                <a:solidFill>
                  <a:srgbClr val="DCDC5A"/>
                </a:solidFill>
              </a:rPr>
              <a:t>, </a:t>
            </a:r>
            <a:r>
              <a:rPr lang="cs-CZ" sz="2800" dirty="0" err="1" smtClean="0">
                <a:solidFill>
                  <a:srgbClr val="DCDC5A"/>
                </a:solidFill>
              </a:rPr>
              <a:t>too</a:t>
            </a:r>
            <a:r>
              <a:rPr lang="cs-CZ" sz="2800" dirty="0" smtClean="0">
                <a:solidFill>
                  <a:srgbClr val="DCDC5A"/>
                </a:solidFill>
              </a:rPr>
              <a:t>.</a:t>
            </a:r>
            <a:endParaRPr lang="cs-CZ" sz="2800" dirty="0">
              <a:solidFill>
                <a:srgbClr val="DCDC5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4624"/>
            <a:ext cx="4283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Secondary School of Electrical Engineering, Pardubice</a:t>
            </a:r>
            <a:endParaRPr lang="cs-CZ" sz="1400" b="1" dirty="0" smtClean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cs-C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81128"/>
            <a:ext cx="2736305" cy="20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1048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élník 8"/>
          <p:cNvSpPr/>
          <p:nvPr/>
        </p:nvSpPr>
        <p:spPr>
          <a:xfrm>
            <a:off x="8294048" y="44624"/>
            <a:ext cx="67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err="1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Events</a:t>
            </a:r>
            <a:endParaRPr lang="cs-CZ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244408" y="332656"/>
            <a:ext cx="768869" cy="76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ve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544</Words>
  <Application>Microsoft Office PowerPoint</Application>
  <PresentationFormat>Předvádění na obrazovce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sved</vt:lpstr>
      <vt:lpstr>The Secondary School of Electrical Engineering,  Pardubice</vt:lpstr>
      <vt:lpstr>Our School</vt:lpstr>
      <vt:lpstr>Snímek 3</vt:lpstr>
      <vt:lpstr>Final projects</vt:lpstr>
      <vt:lpstr>Branches of study</vt:lpstr>
      <vt:lpstr>Competitions</vt:lpstr>
      <vt:lpstr>Hobby clubs</vt:lpstr>
      <vt:lpstr>Events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Electrotechnical School of Pardubice</dc:title>
  <dc:creator>Libor</dc:creator>
  <cp:lastModifiedBy>Libor</cp:lastModifiedBy>
  <cp:revision>114</cp:revision>
  <dcterms:created xsi:type="dcterms:W3CDTF">2012-11-04T12:24:36Z</dcterms:created>
  <dcterms:modified xsi:type="dcterms:W3CDTF">2012-11-12T20:40:22Z</dcterms:modified>
</cp:coreProperties>
</file>